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9" r:id="rId4"/>
    <p:sldId id="258" r:id="rId5"/>
    <p:sldId id="264" r:id="rId6"/>
    <p:sldId id="265" r:id="rId8"/>
    <p:sldId id="274" r:id="rId9"/>
    <p:sldId id="275" r:id="rId10"/>
    <p:sldId id="282" r:id="rId11"/>
    <p:sldId id="283" r:id="rId12"/>
    <p:sldId id="261" r:id="rId13"/>
    <p:sldId id="276" r:id="rId14"/>
    <p:sldId id="277" r:id="rId15"/>
    <p:sldId id="278" r:id="rId16"/>
    <p:sldId id="262" r:id="rId17"/>
    <p:sldId id="290" r:id="rId18"/>
    <p:sldId id="291" r:id="rId19"/>
    <p:sldId id="26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7DA"/>
    <a:srgbClr val="E6E6E6"/>
    <a:srgbClr val="BBE180"/>
    <a:srgbClr val="E95363"/>
    <a:srgbClr val="E45367"/>
    <a:srgbClr val="D85270"/>
    <a:srgbClr val="E65365"/>
    <a:srgbClr val="8FD989"/>
    <a:srgbClr val="FFE483"/>
    <a:srgbClr val="55F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56746" y="223766"/>
            <a:ext cx="11286000" cy="6410467"/>
            <a:chOff x="-109320" y="1255061"/>
            <a:chExt cx="11543302" cy="6556614"/>
          </a:xfrm>
        </p:grpSpPr>
        <p:sp>
          <p:nvSpPr>
            <p:cNvPr id="8" name="矩形: 圆角 7"/>
            <p:cNvSpPr/>
            <p:nvPr/>
          </p:nvSpPr>
          <p:spPr>
            <a:xfrm>
              <a:off x="-101600" y="1372775"/>
              <a:ext cx="11506200" cy="6438900"/>
            </a:xfrm>
            <a:prstGeom prst="roundRect">
              <a:avLst>
                <a:gd name="adj" fmla="val 3255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109320" y="1255061"/>
              <a:ext cx="11543302" cy="524916"/>
              <a:chOff x="240388" y="-1337583"/>
              <a:chExt cx="11543302" cy="524916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54748" y="-1130167"/>
                <a:ext cx="11506200" cy="3175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1" name="图片 10" descr="形状, 矩形&#10;&#10;描述已自动生成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917"/>
              <a:stretch>
                <a:fillRect/>
              </a:stretch>
            </p:blipFill>
            <p:spPr>
              <a:xfrm>
                <a:off x="240388" y="-1337583"/>
                <a:ext cx="11543302" cy="317175"/>
              </a:xfrm>
              <a:prstGeom prst="rect">
                <a:avLst/>
              </a:prstGeom>
            </p:spPr>
          </p:pic>
        </p:grpSp>
      </p:grpSp>
      <p:sp>
        <p:nvSpPr>
          <p:cNvPr id="12" name="矩形: 圆角 11"/>
          <p:cNvSpPr/>
          <p:nvPr userDrawn="1"/>
        </p:nvSpPr>
        <p:spPr>
          <a:xfrm>
            <a:off x="2556481" y="409846"/>
            <a:ext cx="2834669" cy="144502"/>
          </a:xfrm>
          <a:prstGeom prst="roundRect">
            <a:avLst>
              <a:gd name="adj" fmla="val 34922"/>
            </a:avLst>
          </a:prstGeom>
          <a:solidFill>
            <a:schemeClr val="bg1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986972" y="389687"/>
            <a:ext cx="188685" cy="188685"/>
          </a:xfrm>
          <a:prstGeom prst="ellipse">
            <a:avLst/>
          </a:prstGeom>
          <a:solidFill>
            <a:srgbClr val="FF5986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1388683" y="389687"/>
            <a:ext cx="188685" cy="188685"/>
          </a:xfrm>
          <a:prstGeom prst="ellipse">
            <a:avLst/>
          </a:prstGeom>
          <a:solidFill>
            <a:srgbClr val="FFE48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790394" y="389687"/>
            <a:ext cx="188685" cy="188685"/>
          </a:xfrm>
          <a:prstGeom prst="ellipse">
            <a:avLst/>
          </a:prstGeom>
          <a:solidFill>
            <a:srgbClr val="55FBDA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 flipV="1">
            <a:off x="11074400" y="223766"/>
            <a:ext cx="0" cy="51321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41208" y="338856"/>
            <a:ext cx="356987" cy="310423"/>
          </a:xfrm>
          <a:prstGeom prst="rect">
            <a:avLst/>
          </a:prstGeom>
        </p:spPr>
      </p:pic>
      <p:pic>
        <p:nvPicPr>
          <p:cNvPr id="20" name="图片 19" descr="图片包含 游戏机&#10;&#10;描述已自动生成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96" y="6109792"/>
            <a:ext cx="1886903" cy="429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1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F680F-E30C-450E-A017-7AB85A05FB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E29D9-7A02-4876-BBEB-F030E82B17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tags" Target="../tags/tag2.xml"/><Relationship Id="rId4" Type="http://schemas.openxmlformats.org/officeDocument/2006/relationships/image" Target="../media/image26.png"/><Relationship Id="rId3" Type="http://schemas.openxmlformats.org/officeDocument/2006/relationships/tags" Target="../tags/tag1.xml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Relationship Id="rId3" Type="http://schemas.openxmlformats.org/officeDocument/2006/relationships/tags" Target="../tags/tag3.xml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Relationship Id="rId3" Type="http://schemas.openxmlformats.org/officeDocument/2006/relationships/tags" Target="../tags/tag4.xml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38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pic>
        <p:nvPicPr>
          <p:cNvPr id="33" name="图片 32" descr="图片包含 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1" y="2009259"/>
            <a:ext cx="10178257" cy="2839482"/>
          </a:xfrm>
          <a:prstGeom prst="rect">
            <a:avLst/>
          </a:prstGeom>
        </p:spPr>
      </p:pic>
      <p:pic>
        <p:nvPicPr>
          <p:cNvPr id="3" name="图片 2" descr="手机屏幕的截图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153150"/>
            <a:ext cx="1949592" cy="443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58932" y="-2554514"/>
            <a:ext cx="5649183" cy="5316441"/>
          </a:xfrm>
          <a:prstGeom prst="rect">
            <a:avLst/>
          </a:prstGeom>
        </p:spPr>
      </p:pic>
      <p:pic>
        <p:nvPicPr>
          <p:cNvPr id="4" name="图片 3" descr="形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0367" y="-4973083"/>
            <a:ext cx="7581900" cy="586504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84261" y="3336062"/>
            <a:ext cx="1499128" cy="17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25" y="-3980947"/>
            <a:ext cx="6142857" cy="3561905"/>
          </a:xfrm>
          <a:prstGeom prst="rect">
            <a:avLst/>
          </a:prstGeom>
        </p:spPr>
      </p:pic>
      <p:pic>
        <p:nvPicPr>
          <p:cNvPr id="3" name="图片 2" descr="形状, 矩形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98" y="1447731"/>
            <a:ext cx="3983987" cy="2091636"/>
          </a:xfrm>
          <a:prstGeom prst="rect">
            <a:avLst/>
          </a:prstGeom>
        </p:spPr>
      </p:pic>
      <p:pic>
        <p:nvPicPr>
          <p:cNvPr id="11" name="图片 10" descr="形状, 矩形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98" y="3755364"/>
            <a:ext cx="3983987" cy="2091636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2423115" y="1295820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标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41" y="2198911"/>
            <a:ext cx="1140668" cy="97807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276272" y="1617536"/>
            <a:ext cx="398398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主界面菜单，包含开始游戏、加载存档、设置功能、退出游戏以及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界面为制作者菜单、游戏通关后即可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解锁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76272" y="3948480"/>
            <a:ext cx="3983987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男主养成界面，点击风火冰电汉字可更换魔戒，并进行佩戴或强化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魔戒每次强化，汉字中会写出若干笔画，三次即可写满，总计可强化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六次，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两次写满的汉字颜色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965" y="1182370"/>
            <a:ext cx="4202430" cy="2448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270" y="3755390"/>
            <a:ext cx="414782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58932" y="-2554514"/>
            <a:ext cx="5649183" cy="5316441"/>
          </a:xfrm>
          <a:prstGeom prst="rect">
            <a:avLst/>
          </a:prstGeom>
        </p:spPr>
      </p:pic>
      <p:pic>
        <p:nvPicPr>
          <p:cNvPr id="4" name="图片 3" descr="形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0367" y="-4973083"/>
            <a:ext cx="7581900" cy="586504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84261" y="3336062"/>
            <a:ext cx="1499128" cy="17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423115" y="1295820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标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41" y="2198911"/>
            <a:ext cx="1140668" cy="97807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85415" y="1233805"/>
            <a:ext cx="842200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Save and Load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存档加载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若要开启该功能，需保证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函数可用，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WorkSpace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Archetype.MainGUI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Archetype.PrepareGUI.Image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三处下的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SaveScript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Archetype.MainGUI.LoadButton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Archetype.PrepareGUI.Image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SaveButton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LoadButton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及其之下的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58932" y="-2554514"/>
            <a:ext cx="5649183" cy="5316441"/>
          </a:xfrm>
          <a:prstGeom prst="rect">
            <a:avLst/>
          </a:prstGeom>
        </p:spPr>
      </p:pic>
      <p:pic>
        <p:nvPicPr>
          <p:cNvPr id="4" name="图片 3" descr="形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0367" y="-4973083"/>
            <a:ext cx="7581900" cy="586504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84261" y="3336062"/>
            <a:ext cx="1499128" cy="17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形状, 矩形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98" y="1447731"/>
            <a:ext cx="3983987" cy="2091636"/>
          </a:xfrm>
          <a:prstGeom prst="rect">
            <a:avLst/>
          </a:prstGeom>
        </p:spPr>
      </p:pic>
      <p:pic>
        <p:nvPicPr>
          <p:cNvPr id="11" name="图片 10" descr="形状, 矩形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98" y="3755364"/>
            <a:ext cx="3983987" cy="2091636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2423115" y="1295820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标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41" y="2198911"/>
            <a:ext cx="1140668" cy="97807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276272" y="1617536"/>
            <a:ext cx="398398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左图为战斗界面移动结束后的行动阶段，可以点击下方按钮选择技能组或者技能，当鼠标移到具体技能时会显示技能消耗及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76272" y="3600500"/>
            <a:ext cx="3983987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个人认为最有特色的一个技能：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转移。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使用该技能需要男主放弃移动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阶段，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该技能可以选择敌我任意两个目标交换位置，在战棋游戏中拥有这样的技能意味着许许多多的操作思路，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也就是更多的可能性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10" y="1296035"/>
            <a:ext cx="3969385" cy="2232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010" y="3713480"/>
            <a:ext cx="3998595" cy="2324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58932" y="-2554514"/>
            <a:ext cx="5649183" cy="5316441"/>
          </a:xfrm>
          <a:prstGeom prst="rect">
            <a:avLst/>
          </a:prstGeom>
        </p:spPr>
      </p:pic>
      <p:pic>
        <p:nvPicPr>
          <p:cNvPr id="4" name="图片 3" descr="形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0367" y="-4973083"/>
            <a:ext cx="7581900" cy="586504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84261" y="3336062"/>
            <a:ext cx="1499128" cy="17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形状, 矩形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98" y="1447731"/>
            <a:ext cx="3983987" cy="2091636"/>
          </a:xfrm>
          <a:prstGeom prst="rect">
            <a:avLst/>
          </a:prstGeom>
        </p:spPr>
      </p:pic>
      <p:pic>
        <p:nvPicPr>
          <p:cNvPr id="11" name="图片 10" descr="形状, 矩形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98" y="3755364"/>
            <a:ext cx="3983987" cy="2091636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2423115" y="1295820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标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41" y="2198911"/>
            <a:ext cx="1140668" cy="97807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276272" y="1617536"/>
            <a:ext cx="398398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战斗系统含不同高度地形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之间交互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包括移动、技能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76272" y="3948480"/>
            <a:ext cx="3983987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制作者菜单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在这里可以看看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部分制作者们对制作游戏的一些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看法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265" y="1239520"/>
            <a:ext cx="4088130" cy="2299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265" y="3686810"/>
            <a:ext cx="4088130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58932" y="-2554514"/>
            <a:ext cx="5649183" cy="5316441"/>
          </a:xfrm>
          <a:prstGeom prst="rect">
            <a:avLst/>
          </a:prstGeom>
        </p:spPr>
      </p:pic>
      <p:pic>
        <p:nvPicPr>
          <p:cNvPr id="4" name="图片 3" descr="形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0367" y="-4973083"/>
            <a:ext cx="7581900" cy="586504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92015" y="3361898"/>
            <a:ext cx="1499128" cy="174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5723" y="1146611"/>
            <a:ext cx="5685148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👈</a:t>
            </a: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女主海洛的</a:t>
            </a:r>
            <a:r>
              <a:rPr lang="zh-CN" altLang="en-US" sz="2000" dirty="0"/>
              <a:t>模型</a:t>
            </a: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顺带一提，男主原名</a:t>
            </a:r>
            <a:r>
              <a:rPr lang="en-US" altLang="zh-CN" sz="2000" dirty="0"/>
              <a:t>Abelard</a:t>
            </a:r>
            <a:r>
              <a:rPr lang="zh-CN" altLang="en-US" sz="2000" dirty="0"/>
              <a:t>，女主原名</a:t>
            </a:r>
            <a:r>
              <a:rPr lang="en-US" altLang="zh-CN" sz="2000" dirty="0"/>
              <a:t>H</a:t>
            </a:r>
            <a:r>
              <a:rPr lang="en-US" altLang="zh-CN" sz="2000" dirty="0"/>
              <a:t>eloisa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有兴趣可以查查原典</a:t>
            </a:r>
            <a:r>
              <a:rPr lang="en-US" altLang="zh-CN" sz="2000" dirty="0"/>
              <a:t>......</a:t>
            </a:r>
            <a:endParaRPr lang="en-US" altLang="zh-CN" sz="20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423115" y="1295820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标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44" y="1973231"/>
            <a:ext cx="1203669" cy="11400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29890" y="1534795"/>
            <a:ext cx="2870835" cy="40887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58932" y="-2554514"/>
            <a:ext cx="5649183" cy="5316441"/>
          </a:xfrm>
          <a:prstGeom prst="rect">
            <a:avLst/>
          </a:prstGeom>
        </p:spPr>
      </p:pic>
      <p:pic>
        <p:nvPicPr>
          <p:cNvPr id="4" name="图片 3" descr="形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0367" y="-4973083"/>
            <a:ext cx="7581900" cy="586504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92015" y="3361898"/>
            <a:ext cx="1499128" cy="174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423115" y="1295820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标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44" y="1973231"/>
            <a:ext cx="1203669" cy="11400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930" y="205740"/>
            <a:ext cx="1859915" cy="6563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845" y="205740"/>
            <a:ext cx="2045335" cy="4767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180" y="205740"/>
            <a:ext cx="2008505" cy="2775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965" y="2981325"/>
            <a:ext cx="2146300" cy="3967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780" y="205740"/>
            <a:ext cx="1950085" cy="3422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4560" y="3628390"/>
            <a:ext cx="1924685" cy="31984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258932" y="-2554514"/>
            <a:ext cx="5649183" cy="5316441"/>
          </a:xfrm>
          <a:prstGeom prst="rect">
            <a:avLst/>
          </a:prstGeom>
        </p:spPr>
      </p:pic>
      <p:pic>
        <p:nvPicPr>
          <p:cNvPr id="4" name="图片 3" descr="形状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0367" y="-4973083"/>
            <a:ext cx="7581900" cy="586504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92015" y="3361898"/>
            <a:ext cx="1499128" cy="1746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423115" y="1295820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标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44" y="1973231"/>
            <a:ext cx="1203669" cy="11400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530" y="1393190"/>
            <a:ext cx="2730500" cy="36271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250" y="-88265"/>
            <a:ext cx="1901190" cy="6845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3090" y="1123950"/>
            <a:ext cx="326263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1827">
            <a:off x="23395409" y="-853749"/>
            <a:ext cx="11702721" cy="110134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96937" y="-9933777"/>
            <a:ext cx="9144000" cy="238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996937" y="-7454102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 descr="形状, 矩形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287" y="-9933777"/>
            <a:ext cx="10105086" cy="4135437"/>
          </a:xfrm>
          <a:prstGeom prst="rect">
            <a:avLst/>
          </a:prstGeom>
        </p:spPr>
      </p:pic>
      <p:pic>
        <p:nvPicPr>
          <p:cNvPr id="13" name="图片 12" descr="形状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854" y="-6861619"/>
            <a:ext cx="2749055" cy="2126557"/>
          </a:xfrm>
          <a:prstGeom prst="rect">
            <a:avLst/>
          </a:prstGeom>
        </p:spPr>
      </p:pic>
      <p:pic>
        <p:nvPicPr>
          <p:cNvPr id="21" name="图片 20" descr="图片包含 游戏机, 钟表, 标志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53" y="-12483069"/>
            <a:ext cx="4222956" cy="4261567"/>
          </a:xfrm>
          <a:prstGeom prst="rect">
            <a:avLst/>
          </a:prstGeom>
        </p:spPr>
      </p:pic>
      <p:pic>
        <p:nvPicPr>
          <p:cNvPr id="25" name="图片 24" descr="图片包含 游戏机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236" y="-5039037"/>
            <a:ext cx="2673248" cy="607950"/>
          </a:xfrm>
          <a:prstGeom prst="rect">
            <a:avLst/>
          </a:prstGeom>
        </p:spPr>
      </p:pic>
      <p:pic>
        <p:nvPicPr>
          <p:cNvPr id="31" name="图片 30" descr="图示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pic>
        <p:nvPicPr>
          <p:cNvPr id="5" name="图片 4" descr="画里面的卡通人物&#10;&#10;中度可信度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723" y="2378668"/>
            <a:ext cx="6862554" cy="2100664"/>
          </a:xfrm>
          <a:prstGeom prst="rect">
            <a:avLst/>
          </a:prstGeom>
        </p:spPr>
      </p:pic>
      <p:pic>
        <p:nvPicPr>
          <p:cNvPr id="12" name="图片 11" descr="手机屏幕的截图&#10;&#10;中度可信度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153150"/>
            <a:ext cx="1949592" cy="4433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81956" y="2622035"/>
            <a:ext cx="1676845" cy="1578077"/>
          </a:xfrm>
          <a:prstGeom prst="rect">
            <a:avLst/>
          </a:prstGeom>
        </p:spPr>
      </p:pic>
      <p:pic>
        <p:nvPicPr>
          <p:cNvPr id="41" name="图片 40" descr="图片包含 女王, 停止, 电脑, 房间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6412" y="2622035"/>
            <a:ext cx="1676845" cy="157807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152649" y="704851"/>
            <a:ext cx="7886702" cy="5412446"/>
            <a:chOff x="3164063" y="1295820"/>
            <a:chExt cx="5863874" cy="4528736"/>
          </a:xfrm>
        </p:grpSpPr>
        <p:pic>
          <p:nvPicPr>
            <p:cNvPr id="25" name="图片 24" descr="图标&#10;&#10;中度可信度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71"/>
            <a:stretch>
              <a:fillRect/>
            </a:stretch>
          </p:blipFill>
          <p:spPr>
            <a:xfrm>
              <a:off x="3164063" y="1295820"/>
              <a:ext cx="5863874" cy="4528736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4248151" y="2195852"/>
              <a:ext cx="3898146" cy="2466295"/>
            </a:xfrm>
            <a:prstGeom prst="rect">
              <a:avLst/>
            </a:prstGeom>
            <a:solidFill>
              <a:srgbClr val="E65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300988" y="1855536"/>
            <a:ext cx="5724644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Lilith校园工作室联赛是由Lilith举办、全体高校工作室联合参与的游戏开发制作比赛。该比赛为赛季制，是校园工作室最大型的活动之一。</a:t>
            </a:r>
            <a:endParaRPr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/>
          <p:cNvSpPr/>
          <p:nvPr/>
        </p:nvSpPr>
        <p:spPr>
          <a:xfrm>
            <a:off x="2751326" y="1356834"/>
            <a:ext cx="3364310" cy="4402005"/>
          </a:xfrm>
          <a:prstGeom prst="roundRect">
            <a:avLst>
              <a:gd name="adj" fmla="val 1545"/>
            </a:avLst>
          </a:prstGeom>
          <a:solidFill>
            <a:srgbClr val="BBE180"/>
          </a:solidFill>
          <a:ln w="25400">
            <a:solidFill>
              <a:srgbClr val="BBE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592195" y="4415155"/>
            <a:ext cx="1845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陈亮奇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同济大学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软件工程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策划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程序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92015" y="3239324"/>
            <a:ext cx="1499128" cy="17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423115" y="1200569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图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85" y="1987732"/>
            <a:ext cx="869486" cy="112435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355246" y="811687"/>
            <a:ext cx="4730758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开发中负责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的内容：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策划：世界观设定、剧情设计、剧情文案、战斗机制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设计、数值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设计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程序：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UI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逻辑实现、地图功能逻辑实现，技能逻辑实现，音乐播放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流程实现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美术：画男女主立绘，寻找免费音乐素材、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美术素材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遇到的困难：组内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UI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、地图战斗、剧情对话逻辑的整合，花了超越想象的时间，下次会在游戏开发初期处理好相关问题，搭建好合理框架。此外，写剧情好累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......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收获：策划压榨队友很爽、重新提起画笔很爽、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Debug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救火很爽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014726" y="4413591"/>
            <a:ext cx="885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姓名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D852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学校 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D852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专业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职位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2" name="图片 31" descr="图片包含 游戏机, 钟表, 标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55" y="4617212"/>
            <a:ext cx="1131285" cy="1141628"/>
          </a:xfrm>
          <a:prstGeom prst="rect">
            <a:avLst/>
          </a:prstGeom>
        </p:spPr>
      </p:pic>
      <p:pic>
        <p:nvPicPr>
          <p:cNvPr id="2" name="图片 1" descr="cl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0" y="1698625"/>
            <a:ext cx="2748915" cy="2738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792015" y="3239324"/>
            <a:ext cx="1499128" cy="17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85" y="1987732"/>
            <a:ext cx="869486" cy="112435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423115" y="1200569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/>
        </p:nvSpPr>
        <p:spPr>
          <a:xfrm>
            <a:off x="2751326" y="1356834"/>
            <a:ext cx="3364310" cy="4402005"/>
          </a:xfrm>
          <a:prstGeom prst="roundRect">
            <a:avLst>
              <a:gd name="adj" fmla="val 1545"/>
            </a:avLst>
          </a:prstGeom>
          <a:solidFill>
            <a:srgbClr val="BBE180"/>
          </a:solidFill>
          <a:ln w="25400">
            <a:solidFill>
              <a:srgbClr val="BBE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42556" y="4414861"/>
            <a:ext cx="16537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贾敬伟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同济大学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软件工程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程序、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)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06706" y="1357787"/>
            <a:ext cx="4730758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开发中负责的内容：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程序部分：菜单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UI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逻辑实现、存档功能实现、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剧情对话逻辑实现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美术部分：各类菜单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UI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、战斗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UI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、对话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UI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、的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美术设计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遇见的困难：不会用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IO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读取外部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csv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文件，前期不是很理解对话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UI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的线程逻辑（已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克服）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收获：各类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UI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功能大多都已熟悉，</a:t>
            </a:r>
            <a:r>
              <a:rPr lang="zh-CN" altLang="en-US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  <a:sym typeface="+mn-ea"/>
              </a:rPr>
              <a:t>明确了自己未来的目标是摸鱼，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明白了陈亮奇是个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......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01086" y="4414861"/>
            <a:ext cx="885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姓名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D852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学校 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D852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专业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职位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15" name="图片 14" descr="图片包含 游戏机, 钟表, 标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30" y="4617212"/>
            <a:ext cx="1131285" cy="1141628"/>
          </a:xfrm>
          <a:prstGeom prst="rect">
            <a:avLst/>
          </a:prstGeom>
        </p:spPr>
      </p:pic>
      <p:pic>
        <p:nvPicPr>
          <p:cNvPr id="2" name="图片 1" descr="jj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340" y="1604010"/>
            <a:ext cx="2811780" cy="2811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792015" y="3239324"/>
            <a:ext cx="1499128" cy="17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85" y="1987732"/>
            <a:ext cx="869486" cy="112435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423115" y="1200569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/>
        </p:nvSpPr>
        <p:spPr>
          <a:xfrm>
            <a:off x="2751326" y="1356834"/>
            <a:ext cx="3364310" cy="4402005"/>
          </a:xfrm>
          <a:prstGeom prst="roundRect">
            <a:avLst>
              <a:gd name="adj" fmla="val 1545"/>
            </a:avLst>
          </a:prstGeom>
          <a:solidFill>
            <a:srgbClr val="BBE180"/>
          </a:solidFill>
          <a:ln w="25400">
            <a:solidFill>
              <a:srgbClr val="BBE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43851" y="4414861"/>
            <a:ext cx="16537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陈启鹏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同济大学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测绘工程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术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6706" y="1357787"/>
            <a:ext cx="4730758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开发中负责的内容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：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美术：所有地图的搭建，几乎全部模型的制作、寻找、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美化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（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程序：负责了天空颜色代码的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撰写）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开发中遇到的困难：陈亮奇要求下的</a:t>
            </a:r>
            <a:r>
              <a:rPr kumimoji="0" lang="zh-CN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地图</a:t>
            </a:r>
            <a:r>
              <a:rPr kumimoji="0" lang="en-US" altLang="zh-CN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cube</a:t>
            </a:r>
            <a:r>
              <a:rPr kumimoji="0" lang="zh-CN" altLang="en-US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的命名，陈亮奇要求下奇怪的模型和地图搭建需求</a:t>
            </a:r>
            <a:r>
              <a:rPr kumimoji="0" lang="en-US" altLang="zh-CN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......</a:t>
            </a:r>
            <a:r>
              <a:rPr kumimoji="0" lang="zh-CN" altLang="en-US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以及模型导入的</a:t>
            </a:r>
            <a:r>
              <a:rPr kumimoji="0" lang="zh-CN" altLang="en-US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各种麻烦等等</a:t>
            </a:r>
            <a:endParaRPr kumimoji="0" lang="zh-CN" altLang="en-US" b="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收获：地图搭建与代码需求需要做好沟通，尽可能互不造成</a:t>
            </a:r>
            <a:r>
              <a:rPr kumimoji="0" lang="zh-CN" altLang="en-US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麻烦</a:t>
            </a:r>
            <a:endParaRPr kumimoji="0" lang="zh-CN" altLang="en-US" b="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1086" y="4414861"/>
            <a:ext cx="885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姓名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D852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学校 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D852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专业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职位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14" name="图片 13" descr="图片包含 游戏机, 钟表, 标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55" y="4617212"/>
            <a:ext cx="1131285" cy="1141628"/>
          </a:xfrm>
          <a:prstGeom prst="rect">
            <a:avLst/>
          </a:prstGeom>
        </p:spPr>
      </p:pic>
      <p:pic>
        <p:nvPicPr>
          <p:cNvPr id="3" name="图片 2" descr="cq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340" y="1598930"/>
            <a:ext cx="2593975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792015" y="3239324"/>
            <a:ext cx="1499128" cy="17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85" y="1987732"/>
            <a:ext cx="869486" cy="112435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423115" y="1200569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/>
        </p:nvSpPr>
        <p:spPr>
          <a:xfrm>
            <a:off x="2751326" y="1356834"/>
            <a:ext cx="3364310" cy="4402005"/>
          </a:xfrm>
          <a:prstGeom prst="roundRect">
            <a:avLst>
              <a:gd name="adj" fmla="val 1545"/>
            </a:avLst>
          </a:prstGeom>
          <a:solidFill>
            <a:srgbClr val="BBE180"/>
          </a:solidFill>
          <a:ln w="25400">
            <a:solidFill>
              <a:srgbClr val="BBE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61606" y="4416131"/>
            <a:ext cx="16537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张金博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同济大学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电气工程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程序、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)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6706" y="1357787"/>
            <a:ext cx="4730758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开发中负责的内容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：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程序：地图逻辑实现，具体包括：移动、攻击范围搜索、伤害碰撞检测、回合制逻辑、不同地图下不同的敌人逻辑（如寻敌、刷新等）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以及整活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OUTPUT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美术：技能特效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开发中遇到的困难：各种值检测事件、不同线程之间的冲突所带来的各种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bug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，以及陈亮奇设计的各种阴间机制（）</a:t>
            </a:r>
            <a:endParaRPr kumimoji="0" lang="zh-CN" altLang="en-US" b="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收获：学会了如何应对</a:t>
            </a:r>
            <a:r>
              <a:rPr kumimoji="0" lang="zh-CN" altLang="en-US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甲方</a:t>
            </a:r>
            <a:endParaRPr kumimoji="0" lang="zh-CN" altLang="en-US" b="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1086" y="4414861"/>
            <a:ext cx="885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姓名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D852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学校 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D852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专业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职位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14" name="图片 13" descr="图片包含 游戏机, 钟表, 标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55" y="4617212"/>
            <a:ext cx="1131285" cy="1141628"/>
          </a:xfrm>
          <a:prstGeom prst="rect">
            <a:avLst/>
          </a:prstGeom>
        </p:spPr>
      </p:pic>
      <p:pic>
        <p:nvPicPr>
          <p:cNvPr id="2" name="图片 1" descr="zj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357630"/>
            <a:ext cx="2856865" cy="28587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792015" y="3239324"/>
            <a:ext cx="1499128" cy="17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85" y="1987732"/>
            <a:ext cx="869486" cy="112435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423115" y="1200569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/>
        </p:nvSpPr>
        <p:spPr>
          <a:xfrm>
            <a:off x="2751326" y="1356834"/>
            <a:ext cx="3364310" cy="4402005"/>
          </a:xfrm>
          <a:prstGeom prst="roundRect">
            <a:avLst>
              <a:gd name="adj" fmla="val 1545"/>
            </a:avLst>
          </a:prstGeom>
          <a:solidFill>
            <a:srgbClr val="BBE180"/>
          </a:solidFill>
          <a:ln w="25400">
            <a:solidFill>
              <a:srgbClr val="BBE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61606" y="4416131"/>
            <a:ext cx="16537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朱瑾琪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	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西安美术学院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6706" y="1357787"/>
            <a:ext cx="473075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开发中负责的内容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：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美术：最终战男主立绘差分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开发中遇到的困难：线稿上色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	</a:t>
            </a:r>
            <a:endParaRPr kumimoji="0" lang="zh-CN" altLang="en-US" b="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收获：第一次尝试线稿</a:t>
            </a:r>
            <a:r>
              <a:rPr kumimoji="0" lang="zh-CN" altLang="en-US" b="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上色</a:t>
            </a:r>
            <a:endParaRPr kumimoji="0" lang="zh-CN" altLang="en-US" b="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01086" y="4414861"/>
            <a:ext cx="885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姓名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D852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学校 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D8527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专业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D852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职位</a:t>
            </a:r>
            <a:endParaRPr lang="en-US" altLang="zh-CN" dirty="0">
              <a:solidFill>
                <a:srgbClr val="D852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14" name="图片 13" descr="图片包含 游戏机, 钟表, 标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55" y="4617212"/>
            <a:ext cx="1131285" cy="11416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517650"/>
            <a:ext cx="2991485" cy="2679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792015" y="3239324"/>
            <a:ext cx="1484630" cy="1799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85" y="1987732"/>
            <a:ext cx="869486" cy="112435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423115" y="1200569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423160" y="814705"/>
            <a:ext cx="914336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游戏名称：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Erwachen ~just be hero of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you~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游戏类型：战棋类单人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RPG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游戏（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PC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端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预计游戏时长：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小时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以上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游戏所需操作：鼠标点击按钮、键盘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WASD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移动光标位置、空格键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Space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选择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位置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游戏大致流程：剧情推动，以战棋为战斗系统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闯关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游戏难度：为便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于玩家体验剧情设为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Easy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后续根据玩家需要可以测试出较难的数值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组合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游戏剧情为我们队伍的核心切题点，建议玩家初见剧情尽量不要跳过，当因游戏失败重来时，则可以通过对话界面左上方的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Skip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键快速跳过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剧情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当操作不灵时请参考新手教程，或者菜单界面的旅者之书内的说明，战斗环节中一般均可通过点击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返回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”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回到角色回合开始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时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剧情以及关卡选择的提示框里都会对战斗起一定帮助，倘若关卡较难，建议玩家仔细阅读提示或者挑战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支线关卡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练级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14" name="图片 13" descr="图片包含 游戏机, 钟表, 标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65" y="5165852"/>
            <a:ext cx="1131285" cy="11416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792015" y="3239324"/>
            <a:ext cx="1484630" cy="1799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游戏展示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自由展示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标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85" y="1987732"/>
            <a:ext cx="869486" cy="112435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423115" y="1200569"/>
            <a:ext cx="0" cy="4889080"/>
          </a:xfrm>
          <a:prstGeom prst="line">
            <a:avLst/>
          </a:prstGeom>
          <a:ln w="25400">
            <a:solidFill>
              <a:srgbClr val="BBE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763520" y="1069975"/>
            <a:ext cx="846836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Save/Load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及加载功能：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若要开启该功能，需保证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函数可用，然后：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WorkSpace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Archetype.MainGUI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Archetype.PrepareGUI.Image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三处下的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SaveScript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Archetype.MainGUI.LoadButton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Archetype.PrepareGUI.Image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SaveButton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LoadButton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及其之下的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Script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该功能开启后会在玩家按下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save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按钮后记录当前各类属性数值、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游戏进度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按主界面或菜单界面的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load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键即可回到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save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的状态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save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仅会输出一个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txt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文件，即同时只能保留一个存档，但玩家可以移植其他玩家的存档，因此需玩家自行提取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Boomparty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目录下的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txt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文件保存留档实现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rPr>
              <a:t>多存档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14" name="图片 13" descr="图片包含 游戏机, 钟表, 标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65" y="5165852"/>
            <a:ext cx="1131285" cy="114162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795.3999999999999,&quot;width&quot;:1895.5417322834646}"/>
</p:tagLst>
</file>

<file path=ppt/tags/tag2.xml><?xml version="1.0" encoding="utf-8"?>
<p:tagLst xmlns:p="http://schemas.openxmlformats.org/presentationml/2006/main">
  <p:tag name="KSO_WM_UNIT_PLACING_PICTURE_USER_VIEWPORT" val="{&quot;height&quot;:11685,&quot;width&quot;:8205}"/>
</p:tagLst>
</file>

<file path=ppt/tags/tag3.xml><?xml version="1.0" encoding="utf-8"?>
<p:tagLst xmlns:p="http://schemas.openxmlformats.org/presentationml/2006/main">
  <p:tag name="KSO_WM_UNIT_PLACING_PICTURE_USER_VIEWPORT" val="{&quot;height&quot;:1795.3999999999999,&quot;width&quot;:1895.5417322834646}"/>
</p:tagLst>
</file>

<file path=ppt/tags/tag4.xml><?xml version="1.0" encoding="utf-8"?>
<p:tagLst xmlns:p="http://schemas.openxmlformats.org/presentationml/2006/main">
  <p:tag name="KSO_WM_UNIT_PLACING_PICTURE_USER_VIEWPORT" val="{&quot;height&quot;:1795.3999999999999,&quot;width&quot;:1895.541732283464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2412</Words>
  <Application>WPS 演示</Application>
  <PresentationFormat>宽屏</PresentationFormat>
  <Paragraphs>202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Calibri Light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昭迅</dc:creator>
  <cp:lastModifiedBy>陈亮奇</cp:lastModifiedBy>
  <cp:revision>10</cp:revision>
  <dcterms:created xsi:type="dcterms:W3CDTF">2021-11-01T03:45:00Z</dcterms:created>
  <dcterms:modified xsi:type="dcterms:W3CDTF">2021-12-06T01:43:14Z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A3E7A9571C474EB2AC38342F780169ED</vt:lpwstr>
  </property>
  <property fmtid="{D5CDD505-2E9C-101B-9397-08002B2CF9AE}" pid="3" name="KSOProductBuildVer">
    <vt:lpwstr>2052-11.1.0.11115</vt:lpwstr>
  </property>
</Properties>
</file>